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82" r:id="rId2"/>
    <p:sldId id="258" r:id="rId3"/>
    <p:sldId id="284" r:id="rId4"/>
    <p:sldId id="285" r:id="rId5"/>
    <p:sldId id="286" r:id="rId6"/>
    <p:sldId id="287" r:id="rId7"/>
    <p:sldId id="288" r:id="rId8"/>
    <p:sldId id="289" r:id="rId9"/>
    <p:sldId id="291" r:id="rId10"/>
    <p:sldId id="290" r:id="rId11"/>
    <p:sldId id="292" r:id="rId12"/>
    <p:sldId id="293" r:id="rId13"/>
    <p:sldId id="295" r:id="rId14"/>
    <p:sldId id="294" r:id="rId15"/>
    <p:sldId id="296" r:id="rId16"/>
    <p:sldId id="297" r:id="rId17"/>
    <p:sldId id="298" r:id="rId18"/>
    <p:sldId id="299" r:id="rId19"/>
    <p:sldId id="300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69E1"/>
    <a:srgbClr val="97B2CC"/>
    <a:srgbClr val="787A79"/>
    <a:srgbClr val="F1AE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481" autoAdjust="0"/>
  </p:normalViewPr>
  <p:slideViewPr>
    <p:cSldViewPr snapToGrid="0">
      <p:cViewPr varScale="1">
        <p:scale>
          <a:sx n="83" d="100"/>
          <a:sy n="83" d="100"/>
        </p:scale>
        <p:origin x="6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1C09C-423A-4A95-B143-9AF9DADFC569}" type="datetimeFigureOut">
              <a:rPr lang="zh-CN" altLang="en-US" smtClean="0"/>
              <a:t>2022/1/15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3606FD-741D-47E8-8432-D6A05676D5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112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606FD-741D-47E8-8432-D6A05676D5A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2250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每个</a:t>
            </a:r>
            <a:r>
              <a:rPr lang="en-US" altLang="zh-CN"/>
              <a:t>grid</a:t>
            </a:r>
            <a:r>
              <a:rPr lang="zh-CN" altLang="en-US"/>
              <a:t>的</a:t>
            </a:r>
            <a:r>
              <a:rPr lang="en-US" altLang="zh-CN"/>
              <a:t>target</a:t>
            </a:r>
            <a:r>
              <a:rPr lang="zh-CN" altLang="en-US"/>
              <a:t>是中心点落入该</a:t>
            </a:r>
            <a:r>
              <a:rPr lang="en-US" altLang="zh-CN"/>
              <a:t>grid</a:t>
            </a:r>
            <a:r>
              <a:rPr lang="zh-CN" altLang="en-US"/>
              <a:t>中的</a:t>
            </a:r>
            <a:r>
              <a:rPr lang="en-US" altLang="zh-CN"/>
              <a:t>gt bbox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606FD-741D-47E8-8432-D6A05676D5A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965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606FD-741D-47E8-8432-D6A05676D5A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624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Anchor Based Two-stage </a:t>
            </a:r>
            <a:r>
              <a:rPr lang="en-US" altLang="zh-CN">
                <a:sym typeface="Wingdings" panose="05000000000000000000" pitchFamily="2" charset="2"/>
              </a:rPr>
              <a:t> Anchor Based One-stage  Anchor Free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606FD-741D-47E8-8432-D6A05676D5A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444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606FD-741D-47E8-8432-D6A05676D5A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075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仍然使用</a:t>
            </a:r>
            <a:r>
              <a:rPr lang="en-US" altLang="zh-CN"/>
              <a:t>SVM</a:t>
            </a:r>
            <a:r>
              <a:rPr lang="zh-CN" altLang="en-US"/>
              <a:t>进行分类，需要事先准备好</a:t>
            </a:r>
            <a:r>
              <a:rPr lang="en-US" altLang="zh-CN"/>
              <a:t>CNN</a:t>
            </a:r>
            <a:r>
              <a:rPr lang="zh-CN" altLang="en-US"/>
              <a:t>特征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606FD-741D-47E8-8432-D6A05676D5A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837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Selective search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606FD-741D-47E8-8432-D6A05676D5A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7866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RPN</a:t>
            </a:r>
            <a:r>
              <a:rPr lang="zh-CN" altLang="en-US"/>
              <a:t>只预测前景和背景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606FD-741D-47E8-8432-D6A05676D5A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6450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606FD-741D-47E8-8432-D6A05676D5A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812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606FD-741D-47E8-8432-D6A05676D5A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949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C91F48-4536-483B-B845-4715382159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C7AA93C-E196-4E55-95AB-6BEE003FA2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AAB566-59A1-4601-A477-683DE5DD6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8C1DD-DAC4-4F02-99CE-0A563232B958}" type="datetimeFigureOut">
              <a:rPr lang="zh-CN" altLang="en-US" smtClean="0"/>
              <a:t>2022/1/15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A8B003-5E03-47C7-9B8C-B204CB2B3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D6A4CF-2562-4235-A81B-544389374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F8735-4101-4E3C-9FD9-710EDFB404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268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6883EA-6EA3-48B1-8303-43D05CF1B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9C592C6-0103-40B1-9A89-C77265AC92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C6A7B5-9111-4B52-980F-298D9288F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8C1DD-DAC4-4F02-99CE-0A563232B958}" type="datetimeFigureOut">
              <a:rPr lang="zh-CN" altLang="en-US" smtClean="0"/>
              <a:t>2022/1/15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E39C75-68D9-4291-9CBD-D16179C7E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4A3A59-694A-413E-AE2E-AAA0C8A59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F8735-4101-4E3C-9FD9-710EDFB404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227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F17C46E-5404-4392-A994-6A089068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F8735-4101-4E3C-9FD9-710EDFB4041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BB3E6825-B718-4C7F-84EF-18E94A8E8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71" y="28281"/>
            <a:ext cx="10515600" cy="1181640"/>
          </a:xfrm>
        </p:spPr>
        <p:txBody>
          <a:bodyPr>
            <a:normAutofit/>
          </a:bodyPr>
          <a:lstStyle/>
          <a:p>
            <a:endParaRPr lang="zh-CN" altLang="en-US" sz="3600"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AAB32DAF-9F0E-4BB0-9475-6C03D1ED6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371" y="1439126"/>
            <a:ext cx="10515600" cy="4351338"/>
          </a:xfrm>
        </p:spPr>
        <p:txBody>
          <a:bodyPr>
            <a:normAutofit/>
          </a:bodyPr>
          <a:lstStyle/>
          <a:p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AD6AA21-6A22-4FAF-8E64-DA4A0C9F86A1}"/>
              </a:ext>
            </a:extLst>
          </p:cNvPr>
          <p:cNvCxnSpPr>
            <a:cxnSpLocks/>
          </p:cNvCxnSpPr>
          <p:nvPr userDrawn="1"/>
        </p:nvCxnSpPr>
        <p:spPr>
          <a:xfrm>
            <a:off x="0" y="1209921"/>
            <a:ext cx="8795208" cy="0"/>
          </a:xfrm>
          <a:prstGeom prst="line">
            <a:avLst/>
          </a:prstGeom>
          <a:ln w="28575">
            <a:solidFill>
              <a:srgbClr val="416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690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F91793-4EC5-4D4A-9A79-AE775016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239897-8CB2-435D-88BF-2BBC634AD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96153D-9FC7-46C6-9557-A301297D7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8C1DD-DAC4-4F02-99CE-0A563232B958}" type="datetimeFigureOut">
              <a:rPr lang="zh-CN" altLang="en-US" smtClean="0"/>
              <a:t>2022/1/15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DE093F-93B8-4437-A696-BC1153569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04B0B8-20D3-4DB8-A478-29576AFEE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F8735-4101-4E3C-9FD9-710EDFB404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8725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A84D07-1A5C-4D5C-A97B-49D13A333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67A8BE-6840-45C5-B25C-4DAB21228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E15CA5-CF3E-4F77-8291-63BBDAA03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8C1DD-DAC4-4F02-99CE-0A563232B958}" type="datetimeFigureOut">
              <a:rPr lang="zh-CN" altLang="en-US" smtClean="0"/>
              <a:t>2022/1/15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6B7F4C-81F9-4893-BC9A-E73DE82D8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CC0339-8E83-469F-985A-18DCA4CB3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F8735-4101-4E3C-9FD9-710EDFB404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11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102CB0-B782-4009-96DB-E567551DE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14B16B-AF54-4E12-B07C-2592A3CBFD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8DB7E4D-6624-490D-A7B0-EAB610AD58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4AA9940-CFC5-43D2-BE07-612C884C4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8C1DD-DAC4-4F02-99CE-0A563232B958}" type="datetimeFigureOut">
              <a:rPr lang="zh-CN" altLang="en-US" smtClean="0"/>
              <a:t>2022/1/15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2036121-514D-435A-AF6F-96CFB324A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25DCA73-0E1B-4B67-9C52-202B7A829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F8735-4101-4E3C-9FD9-710EDFB404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868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2A3389-E0FD-434A-B140-7B9A5A223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D4B1B8-1A8E-4DD9-85A9-25D9B2209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B9E6FB9-0739-4097-97D5-FA99551F8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B165963-6743-47F9-B0F1-20DC25AF7F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EEC832B-BDE1-4D47-A27D-24C7438A20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FF169FF-FF7B-4876-A7AE-34005A627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8C1DD-DAC4-4F02-99CE-0A563232B958}" type="datetimeFigureOut">
              <a:rPr lang="zh-CN" altLang="en-US" smtClean="0"/>
              <a:t>2022/1/15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7341ABA-65EB-40F6-865C-DD5D1FA06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C082441-B3C0-475A-8EAB-516FCEE21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F8735-4101-4E3C-9FD9-710EDFB404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197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40BDA4-BA3F-451A-97CE-8CABCAD17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1898D37-89F3-4004-B346-E8C31D05E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8C1DD-DAC4-4F02-99CE-0A563232B958}" type="datetimeFigureOut">
              <a:rPr lang="zh-CN" altLang="en-US" smtClean="0"/>
              <a:t>2022/1/15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7278C33-EDAA-4AF8-800E-46BBC0559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3DCB9F7-CC62-4DFB-8AB0-8C6E1C6DC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F8735-4101-4E3C-9FD9-710EDFB404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770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8E032A1-6651-4A2B-9CE2-91E4D4E57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8C1DD-DAC4-4F02-99CE-0A563232B958}" type="datetimeFigureOut">
              <a:rPr lang="zh-CN" altLang="en-US" smtClean="0"/>
              <a:t>2022/1/15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B3AE85F-F79A-486A-980D-3694C16AD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1F9D07-4002-46EA-817D-57E107FB6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F8735-4101-4E3C-9FD9-710EDFB404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55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AD96CA-4A2C-4292-AE06-8B97642EC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E7EDE5-3D85-4AD4-9F31-899A9E0A7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E31E9EA-B2FF-497E-A7E9-958770ED1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158ACD-45A6-49E3-957D-A6BDE8B64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8C1DD-DAC4-4F02-99CE-0A563232B958}" type="datetimeFigureOut">
              <a:rPr lang="zh-CN" altLang="en-US" smtClean="0"/>
              <a:t>2022/1/15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1F4E28-9F28-4A35-B960-A17A10F2B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503A27-2D21-42BF-945C-FA1AA3F93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F8735-4101-4E3C-9FD9-710EDFB404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264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7B599B-FDB7-4F61-A0E2-9B2C590B3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20256BB-9620-4F2F-B960-D21BB341D0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DBE9AD7-A560-4E66-92F4-8F87E848F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E8DFE9-6357-482A-ACDC-970CCEB89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8C1DD-DAC4-4F02-99CE-0A563232B958}" type="datetimeFigureOut">
              <a:rPr lang="zh-CN" altLang="en-US" smtClean="0"/>
              <a:t>2022/1/15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18408C5-0006-4104-9CAA-9D07A143B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D358D8-3D91-42D4-973D-C69EE7AC3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F8735-4101-4E3C-9FD9-710EDFB404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781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80FBFB6-091E-4E18-9033-8ECAE5F3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B84492-DBE0-421E-BEA1-E9C082461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FC8C80-1B91-4F8E-AB5A-3B02F705EC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28C1DD-DAC4-4F02-99CE-0A563232B958}" type="datetimeFigureOut">
              <a:rPr lang="zh-CN" altLang="en-US" smtClean="0"/>
              <a:t>2022/1/15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9E6037-E2CB-452E-B030-E9E01EB751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6C553E-E0FA-4CF2-9942-D3840C5609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7F8735-4101-4E3C-9FD9-710EDFB404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937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C07EEF2-F675-4D5A-9446-087634ECF2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7840" y="1498283"/>
            <a:ext cx="9144000" cy="2387600"/>
          </a:xfrm>
        </p:spPr>
        <p:txBody>
          <a:bodyPr/>
          <a:lstStyle/>
          <a:p>
            <a:r>
              <a:rPr lang="en-US" altLang="zh-CN"/>
              <a:t>Object detection in 20 years, 2001-2021</a:t>
            </a:r>
            <a:endParaRPr lang="zh-CN" altLang="en-US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7434292E-AD6D-4EAC-8C72-03D8EB26FE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7840" y="3977958"/>
            <a:ext cx="9144000" cy="1655762"/>
          </a:xfrm>
        </p:spPr>
        <p:txBody>
          <a:bodyPr/>
          <a:lstStyle/>
          <a:p>
            <a:r>
              <a:rPr lang="en-US" altLang="zh-CN"/>
              <a:t>Zou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510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FF402C-E6FB-4EF0-B971-01B3790E3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Anchor Based. Two Stage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D0A4AF-2796-4D9E-B3B4-C1A37E7EF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Why do we need anchor?</a:t>
            </a:r>
          </a:p>
          <a:p>
            <a:pPr lvl="1"/>
            <a:r>
              <a:rPr lang="en-US" altLang="zh-CN"/>
              <a:t>Encode prior knowledge about objects’ shape and size</a:t>
            </a:r>
          </a:p>
          <a:p>
            <a:pPr lvl="1"/>
            <a:r>
              <a:rPr lang="en-US" altLang="zh-CN"/>
              <a:t>Easy to converge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056EDC-0F4F-4235-95EC-5A2137937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746" y="2674687"/>
            <a:ext cx="9482508" cy="24606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FB2CEBF-8C02-4141-8D7A-DE91AF10D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978" y="5249941"/>
            <a:ext cx="4336385" cy="153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466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791C2F-C64C-4EA6-BBF4-953A98411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Anchor Based. Two Stage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E4930C-C0B3-4FF5-9E6D-F77AAAC23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How to caculate loss?</a:t>
            </a:r>
          </a:p>
          <a:p>
            <a:pPr lvl="1"/>
            <a:r>
              <a:rPr lang="en-US" altLang="zh-CN"/>
              <a:t>Select target to define pos and neg bbox: pos_iou: 0.7, neg_iou: 0.3.</a:t>
            </a:r>
          </a:p>
          <a:p>
            <a:pPr lvl="1"/>
            <a:r>
              <a:rPr lang="en-US" altLang="zh-CN"/>
              <a:t>Positive bbox: cls, reg; Negative bbox: only cls.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59AF00F-BBEA-43E8-AE6A-6C413A5E4464}"/>
              </a:ext>
            </a:extLst>
          </p:cNvPr>
          <p:cNvSpPr/>
          <p:nvPr/>
        </p:nvSpPr>
        <p:spPr>
          <a:xfrm>
            <a:off x="4854725" y="3560809"/>
            <a:ext cx="1137920" cy="1371600"/>
          </a:xfrm>
          <a:prstGeom prst="rect">
            <a:avLst/>
          </a:prstGeom>
          <a:noFill/>
          <a:ln w="25400">
            <a:solidFill>
              <a:srgbClr val="97B2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CD9914-3686-424B-AD3C-C652407D774D}"/>
              </a:ext>
            </a:extLst>
          </p:cNvPr>
          <p:cNvSpPr txBox="1"/>
          <p:nvPr/>
        </p:nvSpPr>
        <p:spPr>
          <a:xfrm>
            <a:off x="5022365" y="4873343"/>
            <a:ext cx="80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pred</a:t>
            </a:r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570EC8-020C-4386-824C-52E859255610}"/>
              </a:ext>
            </a:extLst>
          </p:cNvPr>
          <p:cNvSpPr/>
          <p:nvPr/>
        </p:nvSpPr>
        <p:spPr>
          <a:xfrm>
            <a:off x="5190005" y="3065877"/>
            <a:ext cx="1137920" cy="137160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E0A17C-D2DB-4A88-B602-00494E94981A}"/>
              </a:ext>
            </a:extLst>
          </p:cNvPr>
          <p:cNvSpPr txBox="1"/>
          <p:nvPr/>
        </p:nvSpPr>
        <p:spPr>
          <a:xfrm>
            <a:off x="5510045" y="4101412"/>
            <a:ext cx="65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gt_1</a:t>
            </a:r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FE73870-718B-47B2-BAD2-F6C8FE44DA8A}"/>
              </a:ext>
            </a:extLst>
          </p:cNvPr>
          <p:cNvSpPr/>
          <p:nvPr/>
        </p:nvSpPr>
        <p:spPr>
          <a:xfrm>
            <a:off x="5507505" y="4590637"/>
            <a:ext cx="1137920" cy="1371600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A8305EC-12AF-4DA7-B23D-429F44BECEA3}"/>
              </a:ext>
            </a:extLst>
          </p:cNvPr>
          <p:cNvSpPr txBox="1"/>
          <p:nvPr/>
        </p:nvSpPr>
        <p:spPr>
          <a:xfrm>
            <a:off x="5809765" y="5922259"/>
            <a:ext cx="65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gt_2</a:t>
            </a:r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EE6DBB6-024D-4EF5-A804-97CB445B4B15}"/>
              </a:ext>
            </a:extLst>
          </p:cNvPr>
          <p:cNvSpPr/>
          <p:nvPr/>
        </p:nvSpPr>
        <p:spPr>
          <a:xfrm>
            <a:off x="6180605" y="3369934"/>
            <a:ext cx="1137920" cy="13716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5CFB422-A480-46BB-8DB8-7CA5B611C457}"/>
              </a:ext>
            </a:extLst>
          </p:cNvPr>
          <p:cNvSpPr txBox="1"/>
          <p:nvPr/>
        </p:nvSpPr>
        <p:spPr>
          <a:xfrm>
            <a:off x="6348245" y="4701890"/>
            <a:ext cx="80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pred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727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C8B10E-4058-4BFE-9BB1-F78624E80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Anchor Based. One Stage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E68870-C27C-4D25-8D80-BD3173529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Why do we need one stage?</a:t>
            </a:r>
          </a:p>
          <a:p>
            <a:pPr lvl="1"/>
            <a:r>
              <a:rPr lang="en-US" altLang="zh-CN"/>
              <a:t>detection speed</a:t>
            </a:r>
          </a:p>
          <a:p>
            <a:r>
              <a:rPr lang="en-US" altLang="zh-CN"/>
              <a:t>One stage vs Two Stage</a:t>
            </a:r>
          </a:p>
          <a:p>
            <a:pPr lvl="1"/>
            <a:r>
              <a:rPr lang="en-US" altLang="zh-CN"/>
              <a:t>One stage detector can be viewed as RPN-only two-stage detectors.</a:t>
            </a:r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9A700F-6CCF-4ADE-BF63-F1280E213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898" y="3165491"/>
            <a:ext cx="5808203" cy="349425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C8F8110-3083-42B0-82AB-24702EB11A48}"/>
              </a:ext>
            </a:extLst>
          </p:cNvPr>
          <p:cNvSpPr txBox="1"/>
          <p:nvPr/>
        </p:nvSpPr>
        <p:spPr>
          <a:xfrm>
            <a:off x="1689105" y="4727954"/>
            <a:ext cx="96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/>
              <a:t>RPN</a:t>
            </a:r>
            <a:endParaRPr lang="zh-CN" altLang="en-US" b="1"/>
          </a:p>
        </p:txBody>
      </p:sp>
    </p:spTree>
    <p:extLst>
      <p:ext uri="{BB962C8B-B14F-4D97-AF65-F5344CB8AC3E}">
        <p14:creationId xmlns:p14="http://schemas.microsoft.com/office/powerpoint/2010/main" val="3992509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C45B59-039A-45CD-97E0-C2EA53BDF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Anchor Based. One Stage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967C72-B1CB-4E6E-850F-61124635F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YOLO v1, CVPR 2016.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7384AD-E36A-4792-819E-42B77EF94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14" y="1970993"/>
            <a:ext cx="11517332" cy="4887007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32CC707D-9E16-4813-900D-74419D407D28}"/>
              </a:ext>
            </a:extLst>
          </p:cNvPr>
          <p:cNvSpPr/>
          <p:nvPr/>
        </p:nvSpPr>
        <p:spPr>
          <a:xfrm>
            <a:off x="7315200" y="3352800"/>
            <a:ext cx="4671546" cy="1940560"/>
          </a:xfrm>
          <a:prstGeom prst="roundRect">
            <a:avLst/>
          </a:prstGeom>
          <a:noFill/>
          <a:ln w="25400">
            <a:solidFill>
              <a:srgbClr val="4169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4EE8358-2CB9-428A-AEF7-C90D469DE02E}"/>
              </a:ext>
            </a:extLst>
          </p:cNvPr>
          <p:cNvSpPr txBox="1"/>
          <p:nvPr/>
        </p:nvSpPr>
        <p:spPr>
          <a:xfrm>
            <a:off x="8812773" y="3579235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just like RPN!</a:t>
            </a:r>
            <a:endParaRPr lang="zh-CN" altLang="en-US" b="1"/>
          </a:p>
        </p:txBody>
      </p:sp>
    </p:spTree>
    <p:extLst>
      <p:ext uri="{BB962C8B-B14F-4D97-AF65-F5344CB8AC3E}">
        <p14:creationId xmlns:p14="http://schemas.microsoft.com/office/powerpoint/2010/main" val="220930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08913C-CA13-4312-BC34-29079F240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Anchor Based. One Stage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72410C-0401-4F7B-9321-AF2C0EE76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YOLO v1, CVPR 2016. (</a:t>
            </a:r>
            <a:r>
              <a:rPr lang="en-US" altLang="zh-CN">
                <a:solidFill>
                  <a:srgbClr val="FF0000"/>
                </a:solidFill>
              </a:rPr>
              <a:t>Anchor Free</a:t>
            </a:r>
            <a:r>
              <a:rPr lang="en-US" altLang="zh-CN"/>
              <a:t>)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88A29B-16EC-4CC4-8423-739074DDB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626" y="2080173"/>
            <a:ext cx="7144747" cy="44964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7DD3CFD-A040-44A7-9D9F-64D6BB79CF73}"/>
              </a:ext>
            </a:extLst>
          </p:cNvPr>
          <p:cNvSpPr txBox="1"/>
          <p:nvPr/>
        </p:nvSpPr>
        <p:spPr>
          <a:xfrm>
            <a:off x="558800" y="4005220"/>
            <a:ext cx="19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predict two bboxes each grid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116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2AF37-3E32-4996-99E1-E631DDC8D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Anchor Based. One Stage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C70D59-ECEA-44D0-907F-C74CE2F37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SSD, ECCV 2016.</a:t>
            </a:r>
            <a:endParaRPr lang="zh-CN" altLang="en-US"/>
          </a:p>
        </p:txBody>
      </p:sp>
      <p:pic>
        <p:nvPicPr>
          <p:cNvPr id="9217" name="Picture 1">
            <a:extLst>
              <a:ext uri="{FF2B5EF4-FFF2-40B4-BE49-F238E27FC236}">
                <a16:creationId xmlns:a16="http://schemas.microsoft.com/office/drawing/2014/main" id="{5F6451BE-C7AB-4027-8DDD-5802E44B7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71" y="2901501"/>
            <a:ext cx="4023360" cy="233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A241EA1-E6A6-4DB4-8EE5-23F9E8371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200" y="2849896"/>
            <a:ext cx="6550304" cy="24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261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A4F1BB-261B-4D3F-9C1B-BF1A21C63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Anchor Based. One Stage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4A637-BA89-4419-B1F3-93ABEA89B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RetinaNet, ICCV 2017. (Focal Loss)</a:t>
            </a:r>
          </a:p>
          <a:p>
            <a:pPr lvl="1"/>
            <a:r>
              <a:rPr lang="en-US" altLang="zh-CN"/>
              <a:t>Two stage detector uses RPN to select high-quality proposals for the second stage, therefore avoids foreground-background class imbalance problem.</a:t>
            </a:r>
          </a:p>
          <a:p>
            <a:pPr lvl="1"/>
            <a:r>
              <a:rPr lang="en-US" altLang="zh-CN"/>
              <a:t>One stage detector suffers from extreme foreground-background class imbalance problem.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78E361-2B34-4F2F-9F9C-8E85CEB10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022" y="3677159"/>
            <a:ext cx="5229955" cy="318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77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9203AC-C356-47F9-B91F-B4E0C7543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Anchor Based. One Stage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5DFEED-0B69-4E25-9755-1D5CB41C7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45" y="2195910"/>
            <a:ext cx="11784070" cy="34009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ACCB7EA-8A3B-4547-8DDE-2F0651FD79EC}"/>
              </a:ext>
            </a:extLst>
          </p:cNvPr>
          <p:cNvSpPr txBox="1"/>
          <p:nvPr/>
        </p:nvSpPr>
        <p:spPr>
          <a:xfrm>
            <a:off x="5025691" y="5892800"/>
            <a:ext cx="183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RetinaNet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009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DA37F7-DDD1-45A2-824E-342A400CF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Anchor Free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3210E3-0C1D-45FA-8A33-F8B609F31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Why do we need anchor free?</a:t>
            </a:r>
          </a:p>
          <a:p>
            <a:pPr lvl="1"/>
            <a:r>
              <a:rPr lang="en-US" altLang="zh-CN"/>
              <a:t>Reduce manually designed hyperparameters</a:t>
            </a:r>
          </a:p>
          <a:p>
            <a:pPr lvl="1"/>
            <a:r>
              <a:rPr lang="en-US" altLang="zh-CN"/>
              <a:t>Smaller computational burden because of fewer redundant boxes</a:t>
            </a:r>
          </a:p>
          <a:p>
            <a:r>
              <a:rPr lang="en-US" altLang="zh-CN"/>
              <a:t>Anchor Free vs Anchor Based</a:t>
            </a:r>
          </a:p>
          <a:p>
            <a:pPr lvl="1"/>
            <a:r>
              <a:rPr lang="en-US" altLang="zh-CN"/>
              <a:t>Anchor Free can be understood as a detector where the anchor is a non-bbox (point, region)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8B1EAF-D911-4A4E-82BC-060DB1F15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113" y="3714164"/>
            <a:ext cx="2147235" cy="268737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7AA1EC1-4AAF-4647-829C-ABF887B2EF92}"/>
              </a:ext>
            </a:extLst>
          </p:cNvPr>
          <p:cNvSpPr txBox="1"/>
          <p:nvPr/>
        </p:nvSpPr>
        <p:spPr>
          <a:xfrm>
            <a:off x="5140960" y="6401542"/>
            <a:ext cx="154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FCOS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533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94BA1D-16E8-41D0-99A2-470EEC3B2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Anchor Free</a:t>
            </a:r>
            <a:endParaRPr lang="zh-CN" altLang="en-US"/>
          </a:p>
        </p:txBody>
      </p:sp>
      <p:pic>
        <p:nvPicPr>
          <p:cNvPr id="11266" name="Picture 2" descr="preview">
            <a:extLst>
              <a:ext uri="{FF2B5EF4-FFF2-40B4-BE49-F238E27FC236}">
                <a16:creationId xmlns:a16="http://schemas.microsoft.com/office/drawing/2014/main" id="{378F99BC-7042-4A61-8EED-568C2C9A35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5" r="23974" b="30780"/>
          <a:stretch/>
        </p:blipFill>
        <p:spPr bwMode="auto">
          <a:xfrm>
            <a:off x="558799" y="2825115"/>
            <a:ext cx="2289273" cy="168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2501862-EED2-4447-A508-84DBEEC962C4}"/>
              </a:ext>
            </a:extLst>
          </p:cNvPr>
          <p:cNvSpPr txBox="1"/>
          <p:nvPr/>
        </p:nvSpPr>
        <p:spPr>
          <a:xfrm>
            <a:off x="382634" y="4632960"/>
            <a:ext cx="2641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/>
              <a:t>CornerNet, ECCV 2018</a:t>
            </a:r>
            <a:endParaRPr lang="zh-CN" altLang="en-US" sz="120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1E8B64-FB65-4F55-85CA-7AC4D06BCB00}"/>
              </a:ext>
            </a:extLst>
          </p:cNvPr>
          <p:cNvSpPr txBox="1"/>
          <p:nvPr/>
        </p:nvSpPr>
        <p:spPr>
          <a:xfrm>
            <a:off x="1159874" y="2367442"/>
            <a:ext cx="1087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/>
              <a:t>region</a:t>
            </a:r>
            <a:endParaRPr lang="zh-CN" altLang="en-US" b="1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B3952E3-FD92-4CF4-8BE5-BAA3A3ECD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193" y="2825115"/>
            <a:ext cx="1346168" cy="16848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5F18625-D6E1-496C-9561-0CC86EDC9417}"/>
              </a:ext>
            </a:extLst>
          </p:cNvPr>
          <p:cNvSpPr txBox="1"/>
          <p:nvPr/>
        </p:nvSpPr>
        <p:spPr>
          <a:xfrm>
            <a:off x="3756476" y="4632959"/>
            <a:ext cx="2641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/>
              <a:t>FCOS, ICCV 2019</a:t>
            </a:r>
            <a:endParaRPr lang="zh-CN" altLang="en-US" sz="120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E79CCC-E89E-4B92-B8AB-CDD52FCF2ECD}"/>
              </a:ext>
            </a:extLst>
          </p:cNvPr>
          <p:cNvSpPr txBox="1"/>
          <p:nvPr/>
        </p:nvSpPr>
        <p:spPr>
          <a:xfrm>
            <a:off x="4533716" y="2367442"/>
            <a:ext cx="1087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/>
              <a:t>point</a:t>
            </a:r>
            <a:endParaRPr lang="zh-CN" altLang="en-US" b="1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170332-F6B6-49D9-9871-DEB5DD833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7816" y="2825115"/>
            <a:ext cx="2407514" cy="16848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A9D562A-7EE7-4DB1-A29D-0C5BA714E3DD}"/>
              </a:ext>
            </a:extLst>
          </p:cNvPr>
          <p:cNvSpPr txBox="1"/>
          <p:nvPr/>
        </p:nvSpPr>
        <p:spPr>
          <a:xfrm>
            <a:off x="8332834" y="2367442"/>
            <a:ext cx="1087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/>
              <a:t>region</a:t>
            </a:r>
            <a:endParaRPr lang="zh-CN" altLang="en-US" b="1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981074F-FC33-4996-8C56-9FD513AD518C}"/>
              </a:ext>
            </a:extLst>
          </p:cNvPr>
          <p:cNvSpPr txBox="1"/>
          <p:nvPr/>
        </p:nvSpPr>
        <p:spPr>
          <a:xfrm>
            <a:off x="7390772" y="4632959"/>
            <a:ext cx="2641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/>
              <a:t>CenterNet, ICCV 2019</a:t>
            </a:r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677108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997E7A-107B-43E1-902C-F0B1C6875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71" y="28281"/>
            <a:ext cx="10515600" cy="1181640"/>
          </a:xfrm>
        </p:spPr>
        <p:txBody>
          <a:bodyPr>
            <a:normAutofit/>
          </a:bodyPr>
          <a:lstStyle/>
          <a:p>
            <a:r>
              <a:rPr lang="en-US" altLang="zh-CN"/>
              <a:t>Definition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FA49D1-D863-4637-A1D6-FE33B359A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371" y="1439126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Input: 2D image</a:t>
            </a:r>
          </a:p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Output: object location (x, y, w, h), object class (confidence score)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7ED1788-1FC1-4920-9B78-89E4BE5C240B}"/>
              </a:ext>
            </a:extLst>
          </p:cNvPr>
          <p:cNvCxnSpPr>
            <a:cxnSpLocks/>
          </p:cNvCxnSpPr>
          <p:nvPr/>
        </p:nvCxnSpPr>
        <p:spPr>
          <a:xfrm>
            <a:off x="0" y="1209921"/>
            <a:ext cx="8795208" cy="0"/>
          </a:xfrm>
          <a:prstGeom prst="line">
            <a:avLst/>
          </a:prstGeom>
          <a:ln w="28575">
            <a:solidFill>
              <a:srgbClr val="416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0F988CB5-9D84-4D6E-8168-CF0FE597E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414" y="2479997"/>
            <a:ext cx="5721514" cy="434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44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997E7A-107B-43E1-902C-F0B1C6875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71" y="28281"/>
            <a:ext cx="10515600" cy="1181640"/>
          </a:xfrm>
        </p:spPr>
        <p:txBody>
          <a:bodyPr>
            <a:normAutofit/>
          </a:bodyPr>
          <a:lstStyle/>
          <a:p>
            <a:r>
              <a:rPr lang="en-US" altLang="zh-CN"/>
              <a:t>Popular Pipeline</a:t>
            </a:r>
            <a:endParaRPr lang="zh-CN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7ED1788-1FC1-4920-9B78-89E4BE5C240B}"/>
              </a:ext>
            </a:extLst>
          </p:cNvPr>
          <p:cNvCxnSpPr>
            <a:cxnSpLocks/>
          </p:cNvCxnSpPr>
          <p:nvPr/>
        </p:nvCxnSpPr>
        <p:spPr>
          <a:xfrm>
            <a:off x="0" y="1209921"/>
            <a:ext cx="8795208" cy="0"/>
          </a:xfrm>
          <a:prstGeom prst="line">
            <a:avLst/>
          </a:prstGeom>
          <a:ln w="28575">
            <a:solidFill>
              <a:srgbClr val="416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95985486-7E36-4403-A1FE-AF73D3A3D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16" y="2336837"/>
            <a:ext cx="2171700" cy="2400300"/>
          </a:xfrm>
          <a:prstGeom prst="rect">
            <a:avLst/>
          </a:prstGeom>
        </p:spPr>
      </p:pic>
      <p:sp>
        <p:nvSpPr>
          <p:cNvPr id="8" name="Google Shape;7238;p75">
            <a:extLst>
              <a:ext uri="{FF2B5EF4-FFF2-40B4-BE49-F238E27FC236}">
                <a16:creationId xmlns:a16="http://schemas.microsoft.com/office/drawing/2014/main" id="{4191893B-68FE-49C4-9410-072E781E554E}"/>
              </a:ext>
            </a:extLst>
          </p:cNvPr>
          <p:cNvSpPr>
            <a:spLocks noChangeAspect="1"/>
          </p:cNvSpPr>
          <p:nvPr/>
        </p:nvSpPr>
        <p:spPr>
          <a:xfrm>
            <a:off x="2941240" y="3331187"/>
            <a:ext cx="1415250" cy="468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Backbone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" name="Google Shape;7244;p75">
            <a:extLst>
              <a:ext uri="{FF2B5EF4-FFF2-40B4-BE49-F238E27FC236}">
                <a16:creationId xmlns:a16="http://schemas.microsoft.com/office/drawing/2014/main" id="{F9B96DA0-C22A-41AC-9CB9-AF070B6ADFFD}"/>
              </a:ext>
            </a:extLst>
          </p:cNvPr>
          <p:cNvCxnSpPr>
            <a:cxnSpLocks/>
          </p:cNvCxnSpPr>
          <p:nvPr/>
        </p:nvCxnSpPr>
        <p:spPr>
          <a:xfrm>
            <a:off x="2367716" y="3565187"/>
            <a:ext cx="573524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7C5B4D2B-6E1B-42A0-A089-54D3BD4F82A9}"/>
              </a:ext>
            </a:extLst>
          </p:cNvPr>
          <p:cNvSpPr txBox="1"/>
          <p:nvPr/>
        </p:nvSpPr>
        <p:spPr>
          <a:xfrm>
            <a:off x="3016971" y="3879911"/>
            <a:ext cx="1628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ResNet, VGG...</a:t>
            </a:r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Google Shape;7244;p75">
            <a:extLst>
              <a:ext uri="{FF2B5EF4-FFF2-40B4-BE49-F238E27FC236}">
                <a16:creationId xmlns:a16="http://schemas.microsoft.com/office/drawing/2014/main" id="{75712BEB-B6CA-431D-9013-E94D00EEA517}"/>
              </a:ext>
            </a:extLst>
          </p:cNvPr>
          <p:cNvCxnSpPr>
            <a:cxnSpLocks/>
          </p:cNvCxnSpPr>
          <p:nvPr/>
        </p:nvCxnSpPr>
        <p:spPr>
          <a:xfrm>
            <a:off x="4356490" y="3565187"/>
            <a:ext cx="51581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" name="Google Shape;7209;p75">
            <a:extLst>
              <a:ext uri="{FF2B5EF4-FFF2-40B4-BE49-F238E27FC236}">
                <a16:creationId xmlns:a16="http://schemas.microsoft.com/office/drawing/2014/main" id="{6AAE6E63-4637-44FE-90CE-CD15AE501B3B}"/>
              </a:ext>
            </a:extLst>
          </p:cNvPr>
          <p:cNvSpPr/>
          <p:nvPr/>
        </p:nvSpPr>
        <p:spPr>
          <a:xfrm>
            <a:off x="8433357" y="2499163"/>
            <a:ext cx="1204746" cy="396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BBoxHead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" name="Google Shape;7238;p75">
            <a:extLst>
              <a:ext uri="{FF2B5EF4-FFF2-40B4-BE49-F238E27FC236}">
                <a16:creationId xmlns:a16="http://schemas.microsoft.com/office/drawing/2014/main" id="{998686C0-9679-4CB7-BCE6-0860081C590B}"/>
              </a:ext>
            </a:extLst>
          </p:cNvPr>
          <p:cNvSpPr>
            <a:spLocks noChangeAspect="1"/>
          </p:cNvSpPr>
          <p:nvPr/>
        </p:nvSpPr>
        <p:spPr>
          <a:xfrm>
            <a:off x="4878785" y="3331187"/>
            <a:ext cx="892955" cy="468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>
                <a:latin typeface="Consolas"/>
                <a:ea typeface="Consolas"/>
                <a:cs typeface="Consolas"/>
                <a:sym typeface="Consolas"/>
              </a:rPr>
              <a:t>Neck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" name="Google Shape;7591;p79">
            <a:extLst>
              <a:ext uri="{FF2B5EF4-FFF2-40B4-BE49-F238E27FC236}">
                <a16:creationId xmlns:a16="http://schemas.microsoft.com/office/drawing/2014/main" id="{72A25A18-CB18-45B0-B81A-146FBBD81BD2}"/>
              </a:ext>
            </a:extLst>
          </p:cNvPr>
          <p:cNvSpPr txBox="1"/>
          <p:nvPr/>
        </p:nvSpPr>
        <p:spPr>
          <a:xfrm>
            <a:off x="2887615" y="2797171"/>
            <a:ext cx="1522500" cy="338553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algn="ctr"/>
            <a:r>
              <a:rPr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extract feature</a:t>
            </a:r>
            <a:endParaRPr lang="zh-CN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Google Shape;7591;p79">
            <a:extLst>
              <a:ext uri="{FF2B5EF4-FFF2-40B4-BE49-F238E27FC236}">
                <a16:creationId xmlns:a16="http://schemas.microsoft.com/office/drawing/2014/main" id="{5462EAC5-B635-45D4-A5D9-A3E55C89EF96}"/>
              </a:ext>
            </a:extLst>
          </p:cNvPr>
          <p:cNvSpPr txBox="1"/>
          <p:nvPr/>
        </p:nvSpPr>
        <p:spPr>
          <a:xfrm>
            <a:off x="4656544" y="2797171"/>
            <a:ext cx="1267601" cy="338553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algn="ctr"/>
            <a:r>
              <a:rPr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fuse feature</a:t>
            </a:r>
            <a:endParaRPr lang="zh-CN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Google Shape;7244;p75">
            <a:extLst>
              <a:ext uri="{FF2B5EF4-FFF2-40B4-BE49-F238E27FC236}">
                <a16:creationId xmlns:a16="http://schemas.microsoft.com/office/drawing/2014/main" id="{E9D75FCB-2A0C-4CCD-B518-07208A5A5539}"/>
              </a:ext>
            </a:extLst>
          </p:cNvPr>
          <p:cNvCxnSpPr>
            <a:cxnSpLocks/>
          </p:cNvCxnSpPr>
          <p:nvPr/>
        </p:nvCxnSpPr>
        <p:spPr>
          <a:xfrm>
            <a:off x="5804161" y="3565187"/>
            <a:ext cx="51581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" name="Google Shape;7238;p75">
            <a:extLst>
              <a:ext uri="{FF2B5EF4-FFF2-40B4-BE49-F238E27FC236}">
                <a16:creationId xmlns:a16="http://schemas.microsoft.com/office/drawing/2014/main" id="{83B21124-E0D9-4F56-B439-E6611A3B8EA0}"/>
              </a:ext>
            </a:extLst>
          </p:cNvPr>
          <p:cNvSpPr>
            <a:spLocks noChangeAspect="1"/>
          </p:cNvSpPr>
          <p:nvPr/>
        </p:nvSpPr>
        <p:spPr>
          <a:xfrm>
            <a:off x="7836974" y="3330915"/>
            <a:ext cx="892955" cy="468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conv or fc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6" name="Google Shape;1231;p29">
            <a:extLst>
              <a:ext uri="{FF2B5EF4-FFF2-40B4-BE49-F238E27FC236}">
                <a16:creationId xmlns:a16="http://schemas.microsoft.com/office/drawing/2014/main" id="{8D226413-A218-42CA-ACB7-87880E6910A8}"/>
              </a:ext>
            </a:extLst>
          </p:cNvPr>
          <p:cNvGrpSpPr/>
          <p:nvPr/>
        </p:nvGrpSpPr>
        <p:grpSpPr>
          <a:xfrm>
            <a:off x="6319971" y="3126278"/>
            <a:ext cx="877879" cy="877818"/>
            <a:chOff x="5950075" y="854725"/>
            <a:chExt cx="2904000" cy="2668950"/>
          </a:xfrm>
          <a:blipFill>
            <a:blip r:embed="rId3"/>
            <a:stretch>
              <a:fillRect/>
            </a:stretch>
          </a:blipFill>
        </p:grpSpPr>
        <p:sp>
          <p:nvSpPr>
            <p:cNvPr id="27" name="Google Shape;1232;p29">
              <a:extLst>
                <a:ext uri="{FF2B5EF4-FFF2-40B4-BE49-F238E27FC236}">
                  <a16:creationId xmlns:a16="http://schemas.microsoft.com/office/drawing/2014/main" id="{15EDBED3-309B-4449-A92C-9F27AE343039}"/>
                </a:ext>
              </a:extLst>
            </p:cNvPr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33;p29">
              <a:extLst>
                <a:ext uri="{FF2B5EF4-FFF2-40B4-BE49-F238E27FC236}">
                  <a16:creationId xmlns:a16="http://schemas.microsoft.com/office/drawing/2014/main" id="{83BB4FED-3A0B-42AC-AA99-A6662BC10AFA}"/>
                </a:ext>
              </a:extLst>
            </p:cNvPr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34;p29">
              <a:extLst>
                <a:ext uri="{FF2B5EF4-FFF2-40B4-BE49-F238E27FC236}">
                  <a16:creationId xmlns:a16="http://schemas.microsoft.com/office/drawing/2014/main" id="{44D1EC20-D7DF-451F-AC22-CCAAEE03B30D}"/>
                </a:ext>
              </a:extLst>
            </p:cNvPr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35;p29">
              <a:extLst>
                <a:ext uri="{FF2B5EF4-FFF2-40B4-BE49-F238E27FC236}">
                  <a16:creationId xmlns:a16="http://schemas.microsoft.com/office/drawing/2014/main" id="{565D98F8-3934-4283-A262-76E0BA6166E6}"/>
                </a:ext>
              </a:extLst>
            </p:cNvPr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36;p29">
              <a:extLst>
                <a:ext uri="{FF2B5EF4-FFF2-40B4-BE49-F238E27FC236}">
                  <a16:creationId xmlns:a16="http://schemas.microsoft.com/office/drawing/2014/main" id="{8BED13F8-EE3A-4CC8-8C75-91F7EB2DBE26}"/>
                </a:ext>
              </a:extLst>
            </p:cNvPr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37;p29">
              <a:extLst>
                <a:ext uri="{FF2B5EF4-FFF2-40B4-BE49-F238E27FC236}">
                  <a16:creationId xmlns:a16="http://schemas.microsoft.com/office/drawing/2014/main" id="{10AE9D3C-817B-4242-9153-35B069DA4E06}"/>
                </a:ext>
              </a:extLst>
            </p:cNvPr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38;p29">
              <a:extLst>
                <a:ext uri="{FF2B5EF4-FFF2-40B4-BE49-F238E27FC236}">
                  <a16:creationId xmlns:a16="http://schemas.microsoft.com/office/drawing/2014/main" id="{B718A1B2-D4AC-43A0-9D9F-95C15952C0FC}"/>
                </a:ext>
              </a:extLst>
            </p:cNvPr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39;p29">
              <a:extLst>
                <a:ext uri="{FF2B5EF4-FFF2-40B4-BE49-F238E27FC236}">
                  <a16:creationId xmlns:a16="http://schemas.microsoft.com/office/drawing/2014/main" id="{51828CC1-3A7D-403E-918E-373E6C75CE28}"/>
                </a:ext>
              </a:extLst>
            </p:cNvPr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40;p29">
              <a:extLst>
                <a:ext uri="{FF2B5EF4-FFF2-40B4-BE49-F238E27FC236}">
                  <a16:creationId xmlns:a16="http://schemas.microsoft.com/office/drawing/2014/main" id="{A60FA25F-DA93-40CF-A23C-0742771A467D}"/>
                </a:ext>
              </a:extLst>
            </p:cNvPr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41;p29">
              <a:extLst>
                <a:ext uri="{FF2B5EF4-FFF2-40B4-BE49-F238E27FC236}">
                  <a16:creationId xmlns:a16="http://schemas.microsoft.com/office/drawing/2014/main" id="{0FD92B07-48AF-446D-8973-AF5110CD5E1F}"/>
                </a:ext>
              </a:extLst>
            </p:cNvPr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42;p29">
              <a:extLst>
                <a:ext uri="{FF2B5EF4-FFF2-40B4-BE49-F238E27FC236}">
                  <a16:creationId xmlns:a16="http://schemas.microsoft.com/office/drawing/2014/main" id="{AC34D3D9-50DB-443C-A37A-6ECEF31A8511}"/>
                </a:ext>
              </a:extLst>
            </p:cNvPr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43;p29">
              <a:extLst>
                <a:ext uri="{FF2B5EF4-FFF2-40B4-BE49-F238E27FC236}">
                  <a16:creationId xmlns:a16="http://schemas.microsoft.com/office/drawing/2014/main" id="{5246E59B-64EB-4CE0-8470-6378D6221316}"/>
                </a:ext>
              </a:extLst>
            </p:cNvPr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44;p29">
              <a:extLst>
                <a:ext uri="{FF2B5EF4-FFF2-40B4-BE49-F238E27FC236}">
                  <a16:creationId xmlns:a16="http://schemas.microsoft.com/office/drawing/2014/main" id="{EE1B5676-2F5C-4685-8E84-C5DBDAC90D9D}"/>
                </a:ext>
              </a:extLst>
            </p:cNvPr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45;p29">
              <a:extLst>
                <a:ext uri="{FF2B5EF4-FFF2-40B4-BE49-F238E27FC236}">
                  <a16:creationId xmlns:a16="http://schemas.microsoft.com/office/drawing/2014/main" id="{4679F743-2569-4913-BD8B-7ED5F6FF28D7}"/>
                </a:ext>
              </a:extLst>
            </p:cNvPr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46;p29">
              <a:extLst>
                <a:ext uri="{FF2B5EF4-FFF2-40B4-BE49-F238E27FC236}">
                  <a16:creationId xmlns:a16="http://schemas.microsoft.com/office/drawing/2014/main" id="{740F9F27-856C-47B4-BD60-46405ABD42B3}"/>
                </a:ext>
              </a:extLst>
            </p:cNvPr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47;p29">
              <a:extLst>
                <a:ext uri="{FF2B5EF4-FFF2-40B4-BE49-F238E27FC236}">
                  <a16:creationId xmlns:a16="http://schemas.microsoft.com/office/drawing/2014/main" id="{ECFA6844-B73C-4E5F-A38D-CFD2F62CFBDF}"/>
                </a:ext>
              </a:extLst>
            </p:cNvPr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48;p29">
              <a:extLst>
                <a:ext uri="{FF2B5EF4-FFF2-40B4-BE49-F238E27FC236}">
                  <a16:creationId xmlns:a16="http://schemas.microsoft.com/office/drawing/2014/main" id="{8DC6E2CB-5104-4E1A-8204-AEFDEF7DB447}"/>
                </a:ext>
              </a:extLst>
            </p:cNvPr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49;p29">
              <a:extLst>
                <a:ext uri="{FF2B5EF4-FFF2-40B4-BE49-F238E27FC236}">
                  <a16:creationId xmlns:a16="http://schemas.microsoft.com/office/drawing/2014/main" id="{1C8C07E7-947C-4C5E-9FC9-FEBEC775617D}"/>
                </a:ext>
              </a:extLst>
            </p:cNvPr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50;p29">
              <a:extLst>
                <a:ext uri="{FF2B5EF4-FFF2-40B4-BE49-F238E27FC236}">
                  <a16:creationId xmlns:a16="http://schemas.microsoft.com/office/drawing/2014/main" id="{563C6C4E-7267-4A17-982A-0C12E823D774}"/>
                </a:ext>
              </a:extLst>
            </p:cNvPr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51;p29">
              <a:extLst>
                <a:ext uri="{FF2B5EF4-FFF2-40B4-BE49-F238E27FC236}">
                  <a16:creationId xmlns:a16="http://schemas.microsoft.com/office/drawing/2014/main" id="{C43995B8-0E20-4EC4-821D-A3B7AF339CA4}"/>
                </a:ext>
              </a:extLst>
            </p:cNvPr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52;p29">
              <a:extLst>
                <a:ext uri="{FF2B5EF4-FFF2-40B4-BE49-F238E27FC236}">
                  <a16:creationId xmlns:a16="http://schemas.microsoft.com/office/drawing/2014/main" id="{23C8610E-8AB3-4E51-94A5-AA7930CEB859}"/>
                </a:ext>
              </a:extLst>
            </p:cNvPr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53;p29">
              <a:extLst>
                <a:ext uri="{FF2B5EF4-FFF2-40B4-BE49-F238E27FC236}">
                  <a16:creationId xmlns:a16="http://schemas.microsoft.com/office/drawing/2014/main" id="{999954E8-FEE5-4947-9FC4-53DFF6E97B3C}"/>
                </a:ext>
              </a:extLst>
            </p:cNvPr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54;p29">
              <a:extLst>
                <a:ext uri="{FF2B5EF4-FFF2-40B4-BE49-F238E27FC236}">
                  <a16:creationId xmlns:a16="http://schemas.microsoft.com/office/drawing/2014/main" id="{42976C45-188C-47AF-BE0C-18B3F1607E1C}"/>
                </a:ext>
              </a:extLst>
            </p:cNvPr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55;p29">
              <a:extLst>
                <a:ext uri="{FF2B5EF4-FFF2-40B4-BE49-F238E27FC236}">
                  <a16:creationId xmlns:a16="http://schemas.microsoft.com/office/drawing/2014/main" id="{5D18A04E-7C23-4A40-AE51-36D3A51EDDD8}"/>
                </a:ext>
              </a:extLst>
            </p:cNvPr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56;p29">
              <a:extLst>
                <a:ext uri="{FF2B5EF4-FFF2-40B4-BE49-F238E27FC236}">
                  <a16:creationId xmlns:a16="http://schemas.microsoft.com/office/drawing/2014/main" id="{6BFC2918-0B2C-47DD-93E8-FCECFA96FF7F}"/>
                </a:ext>
              </a:extLst>
            </p:cNvPr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57;p29">
              <a:extLst>
                <a:ext uri="{FF2B5EF4-FFF2-40B4-BE49-F238E27FC236}">
                  <a16:creationId xmlns:a16="http://schemas.microsoft.com/office/drawing/2014/main" id="{87A3E284-C8EB-4F4F-BA60-F0D4A9967E13}"/>
                </a:ext>
              </a:extLst>
            </p:cNvPr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4" name="Google Shape;7244;p75">
            <a:extLst>
              <a:ext uri="{FF2B5EF4-FFF2-40B4-BE49-F238E27FC236}">
                <a16:creationId xmlns:a16="http://schemas.microsoft.com/office/drawing/2014/main" id="{7C61A46D-CF4D-4942-BEE7-C0489869E165}"/>
              </a:ext>
            </a:extLst>
          </p:cNvPr>
          <p:cNvCxnSpPr>
            <a:cxnSpLocks/>
          </p:cNvCxnSpPr>
          <p:nvPr/>
        </p:nvCxnSpPr>
        <p:spPr>
          <a:xfrm>
            <a:off x="7197850" y="3565187"/>
            <a:ext cx="51581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BD8B3106-1695-40EF-A84D-E2267AA0E516}"/>
              </a:ext>
            </a:extLst>
          </p:cNvPr>
          <p:cNvCxnSpPr/>
          <p:nvPr/>
        </p:nvCxnSpPr>
        <p:spPr>
          <a:xfrm>
            <a:off x="8750286" y="3555460"/>
            <a:ext cx="311285" cy="0"/>
          </a:xfrm>
          <a:prstGeom prst="lin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6" name="直接连接符 1035">
            <a:extLst>
              <a:ext uri="{FF2B5EF4-FFF2-40B4-BE49-F238E27FC236}">
                <a16:creationId xmlns:a16="http://schemas.microsoft.com/office/drawing/2014/main" id="{0E52EC64-EB12-433E-8669-BF89C191E009}"/>
              </a:ext>
            </a:extLst>
          </p:cNvPr>
          <p:cNvCxnSpPr/>
          <p:nvPr/>
        </p:nvCxnSpPr>
        <p:spPr>
          <a:xfrm>
            <a:off x="9061571" y="3219856"/>
            <a:ext cx="0" cy="650328"/>
          </a:xfrm>
          <a:prstGeom prst="lin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Google Shape;7244;p75">
            <a:extLst>
              <a:ext uri="{FF2B5EF4-FFF2-40B4-BE49-F238E27FC236}">
                <a16:creationId xmlns:a16="http://schemas.microsoft.com/office/drawing/2014/main" id="{B4D6B37D-0D7A-47E9-934C-A6F4E2D4A6EF}"/>
              </a:ext>
            </a:extLst>
          </p:cNvPr>
          <p:cNvCxnSpPr>
            <a:cxnSpLocks/>
          </p:cNvCxnSpPr>
          <p:nvPr/>
        </p:nvCxnSpPr>
        <p:spPr>
          <a:xfrm>
            <a:off x="9051801" y="3219856"/>
            <a:ext cx="51581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" name="Google Shape;7244;p75">
            <a:extLst>
              <a:ext uri="{FF2B5EF4-FFF2-40B4-BE49-F238E27FC236}">
                <a16:creationId xmlns:a16="http://schemas.microsoft.com/office/drawing/2014/main" id="{CD12DF83-FEA6-4AF1-B606-BC6D7263DB47}"/>
              </a:ext>
            </a:extLst>
          </p:cNvPr>
          <p:cNvCxnSpPr>
            <a:cxnSpLocks/>
          </p:cNvCxnSpPr>
          <p:nvPr/>
        </p:nvCxnSpPr>
        <p:spPr>
          <a:xfrm>
            <a:off x="9061571" y="3871805"/>
            <a:ext cx="51581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" name="Google Shape;7238;p75">
            <a:extLst>
              <a:ext uri="{FF2B5EF4-FFF2-40B4-BE49-F238E27FC236}">
                <a16:creationId xmlns:a16="http://schemas.microsoft.com/office/drawing/2014/main" id="{E4962978-75D6-4B87-AF8A-A241CFEF06A1}"/>
              </a:ext>
            </a:extLst>
          </p:cNvPr>
          <p:cNvSpPr>
            <a:spLocks noChangeAspect="1"/>
          </p:cNvSpPr>
          <p:nvPr/>
        </p:nvSpPr>
        <p:spPr>
          <a:xfrm>
            <a:off x="9579118" y="2961000"/>
            <a:ext cx="683563" cy="468000"/>
          </a:xfrm>
          <a:prstGeom prst="rect">
            <a:avLst/>
          </a:prstGeom>
          <a:solidFill>
            <a:srgbClr val="F1AE9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cls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" name="Google Shape;7238;p75">
            <a:extLst>
              <a:ext uri="{FF2B5EF4-FFF2-40B4-BE49-F238E27FC236}">
                <a16:creationId xmlns:a16="http://schemas.microsoft.com/office/drawing/2014/main" id="{BC9D05BF-09EE-4BDD-9CED-B73DEE1E64B5}"/>
              </a:ext>
            </a:extLst>
          </p:cNvPr>
          <p:cNvSpPr>
            <a:spLocks noChangeAspect="1"/>
          </p:cNvSpPr>
          <p:nvPr/>
        </p:nvSpPr>
        <p:spPr>
          <a:xfrm>
            <a:off x="9579118" y="3636184"/>
            <a:ext cx="683563" cy="468000"/>
          </a:xfrm>
          <a:prstGeom prst="rect">
            <a:avLst/>
          </a:prstGeom>
          <a:solidFill>
            <a:srgbClr val="F1AE9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reg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37" name="文本框 1036">
            <a:extLst>
              <a:ext uri="{FF2B5EF4-FFF2-40B4-BE49-F238E27FC236}">
                <a16:creationId xmlns:a16="http://schemas.microsoft.com/office/drawing/2014/main" id="{75A5134A-4E0E-45DC-913B-993D64A3C9F9}"/>
              </a:ext>
            </a:extLst>
          </p:cNvPr>
          <p:cNvSpPr txBox="1"/>
          <p:nvPr/>
        </p:nvSpPr>
        <p:spPr>
          <a:xfrm>
            <a:off x="10649935" y="3023138"/>
            <a:ext cx="1316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N, num_classes</a:t>
            </a:r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220FC92C-A5EA-4C88-8760-48531A7CCE1A}"/>
              </a:ext>
            </a:extLst>
          </p:cNvPr>
          <p:cNvSpPr txBox="1"/>
          <p:nvPr/>
        </p:nvSpPr>
        <p:spPr>
          <a:xfrm>
            <a:off x="10661575" y="3476754"/>
            <a:ext cx="16287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N, 4</a:t>
            </a:r>
          </a:p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</a:p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N, num_classes, 4</a:t>
            </a:r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8" name="矩形: 圆角 1037">
            <a:extLst>
              <a:ext uri="{FF2B5EF4-FFF2-40B4-BE49-F238E27FC236}">
                <a16:creationId xmlns:a16="http://schemas.microsoft.com/office/drawing/2014/main" id="{06F8E8C3-D8CA-467E-A846-CF6A82C94AFA}"/>
              </a:ext>
            </a:extLst>
          </p:cNvPr>
          <p:cNvSpPr>
            <a:spLocks noChangeAspect="1"/>
          </p:cNvSpPr>
          <p:nvPr/>
        </p:nvSpPr>
        <p:spPr>
          <a:xfrm>
            <a:off x="7757331" y="2391562"/>
            <a:ext cx="2808000" cy="1927520"/>
          </a:xfrm>
          <a:prstGeom prst="roundRect">
            <a:avLst/>
          </a:prstGeom>
          <a:noFill/>
          <a:ln w="19050">
            <a:solidFill>
              <a:srgbClr val="4169E1">
                <a:alpha val="5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41" name="直接箭头连接符 1040">
            <a:extLst>
              <a:ext uri="{FF2B5EF4-FFF2-40B4-BE49-F238E27FC236}">
                <a16:creationId xmlns:a16="http://schemas.microsoft.com/office/drawing/2014/main" id="{05067BF4-8691-42A1-9EFE-773E0BB93D85}"/>
              </a:ext>
            </a:extLst>
          </p:cNvPr>
          <p:cNvCxnSpPr>
            <a:cxnSpLocks/>
          </p:cNvCxnSpPr>
          <p:nvPr/>
        </p:nvCxnSpPr>
        <p:spPr>
          <a:xfrm>
            <a:off x="7455755" y="3564915"/>
            <a:ext cx="0" cy="9389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9" name="Google Shape;7243;p75">
            <a:extLst>
              <a:ext uri="{FF2B5EF4-FFF2-40B4-BE49-F238E27FC236}">
                <a16:creationId xmlns:a16="http://schemas.microsoft.com/office/drawing/2014/main" id="{69A95570-F3B2-4F8F-90A7-2D279842C610}"/>
              </a:ext>
            </a:extLst>
          </p:cNvPr>
          <p:cNvSpPr/>
          <p:nvPr/>
        </p:nvSpPr>
        <p:spPr>
          <a:xfrm>
            <a:off x="5973427" y="4801392"/>
            <a:ext cx="937800" cy="361500"/>
          </a:xfrm>
          <a:prstGeom prst="rect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RPN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0" name="Google Shape;7244;p75">
            <a:extLst>
              <a:ext uri="{FF2B5EF4-FFF2-40B4-BE49-F238E27FC236}">
                <a16:creationId xmlns:a16="http://schemas.microsoft.com/office/drawing/2014/main" id="{7A646701-8D23-4FA6-AC1A-D676A8D20E59}"/>
              </a:ext>
            </a:extLst>
          </p:cNvPr>
          <p:cNvCxnSpPr>
            <a:cxnSpLocks/>
          </p:cNvCxnSpPr>
          <p:nvPr/>
        </p:nvCxnSpPr>
        <p:spPr>
          <a:xfrm>
            <a:off x="6916685" y="4982142"/>
            <a:ext cx="51581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1" name="Google Shape;7243;p75">
            <a:extLst>
              <a:ext uri="{FF2B5EF4-FFF2-40B4-BE49-F238E27FC236}">
                <a16:creationId xmlns:a16="http://schemas.microsoft.com/office/drawing/2014/main" id="{CA96019D-1A47-4BDB-95F1-A28BD3BAD697}"/>
              </a:ext>
            </a:extLst>
          </p:cNvPr>
          <p:cNvSpPr/>
          <p:nvPr/>
        </p:nvSpPr>
        <p:spPr>
          <a:xfrm>
            <a:off x="7432495" y="4797144"/>
            <a:ext cx="1465226" cy="361500"/>
          </a:xfrm>
          <a:prstGeom prst="rect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RoIPooling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43" name="矩形: 圆角 1042">
            <a:extLst>
              <a:ext uri="{FF2B5EF4-FFF2-40B4-BE49-F238E27FC236}">
                <a16:creationId xmlns:a16="http://schemas.microsoft.com/office/drawing/2014/main" id="{0A598CAF-50BF-42BF-9EDA-EC01832DC327}"/>
              </a:ext>
            </a:extLst>
          </p:cNvPr>
          <p:cNvSpPr/>
          <p:nvPr/>
        </p:nvSpPr>
        <p:spPr>
          <a:xfrm>
            <a:off x="5827751" y="4541955"/>
            <a:ext cx="3242553" cy="899525"/>
          </a:xfrm>
          <a:prstGeom prst="roundRect">
            <a:avLst/>
          </a:prstGeom>
          <a:noFill/>
          <a:ln w="19050">
            <a:solidFill>
              <a:srgbClr val="4169E1">
                <a:alpha val="5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45" name="连接符: 肘形 1044">
            <a:extLst>
              <a:ext uri="{FF2B5EF4-FFF2-40B4-BE49-F238E27FC236}">
                <a16:creationId xmlns:a16="http://schemas.microsoft.com/office/drawing/2014/main" id="{C05AE1B8-572F-4CC5-B53D-556BFE112FCC}"/>
              </a:ext>
            </a:extLst>
          </p:cNvPr>
          <p:cNvCxnSpPr>
            <a:stCxn id="1043" idx="3"/>
            <a:endCxn id="1038" idx="2"/>
          </p:cNvCxnSpPr>
          <p:nvPr/>
        </p:nvCxnSpPr>
        <p:spPr>
          <a:xfrm flipV="1">
            <a:off x="9070304" y="4319082"/>
            <a:ext cx="91027" cy="672636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5" name="文本框 94">
            <a:extLst>
              <a:ext uri="{FF2B5EF4-FFF2-40B4-BE49-F238E27FC236}">
                <a16:creationId xmlns:a16="http://schemas.microsoft.com/office/drawing/2014/main" id="{EAC83EF6-5311-4DCF-B64A-B5DB1E8F0E23}"/>
              </a:ext>
            </a:extLst>
          </p:cNvPr>
          <p:cNvSpPr txBox="1"/>
          <p:nvPr/>
        </p:nvSpPr>
        <p:spPr>
          <a:xfrm>
            <a:off x="4947321" y="3860635"/>
            <a:ext cx="753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FPN</a:t>
            </a:r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6" name="Google Shape;7244;p75">
            <a:extLst>
              <a:ext uri="{FF2B5EF4-FFF2-40B4-BE49-F238E27FC236}">
                <a16:creationId xmlns:a16="http://schemas.microsoft.com/office/drawing/2014/main" id="{37D28873-478E-4025-9B05-464149B4EE0D}"/>
              </a:ext>
            </a:extLst>
          </p:cNvPr>
          <p:cNvCxnSpPr>
            <a:cxnSpLocks/>
          </p:cNvCxnSpPr>
          <p:nvPr/>
        </p:nvCxnSpPr>
        <p:spPr>
          <a:xfrm>
            <a:off x="10565331" y="2640627"/>
            <a:ext cx="51581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7" name="Google Shape;7224;p75">
            <a:extLst>
              <a:ext uri="{FF2B5EF4-FFF2-40B4-BE49-F238E27FC236}">
                <a16:creationId xmlns:a16="http://schemas.microsoft.com/office/drawing/2014/main" id="{BC94AD88-29AC-41E4-B136-B71AC22E5881}"/>
              </a:ext>
            </a:extLst>
          </p:cNvPr>
          <p:cNvSpPr/>
          <p:nvPr/>
        </p:nvSpPr>
        <p:spPr>
          <a:xfrm>
            <a:off x="11081141" y="2435671"/>
            <a:ext cx="745974" cy="3615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NMS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8" name="Google Shape;7224;p75">
            <a:extLst>
              <a:ext uri="{FF2B5EF4-FFF2-40B4-BE49-F238E27FC236}">
                <a16:creationId xmlns:a16="http://schemas.microsoft.com/office/drawing/2014/main" id="{CB420E3E-5F73-411F-8A7E-F17BFD695C52}"/>
              </a:ext>
            </a:extLst>
          </p:cNvPr>
          <p:cNvSpPr>
            <a:spLocks noChangeAspect="1"/>
          </p:cNvSpPr>
          <p:nvPr/>
        </p:nvSpPr>
        <p:spPr>
          <a:xfrm>
            <a:off x="6927641" y="4657294"/>
            <a:ext cx="479464" cy="232349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NMS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379479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图2-1.Object Detection Milestones">
            <a:extLst>
              <a:ext uri="{FF2B5EF4-FFF2-40B4-BE49-F238E27FC236}">
                <a16:creationId xmlns:a16="http://schemas.microsoft.com/office/drawing/2014/main" id="{FBD99423-0700-4C53-A0CF-90DB77A50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871256"/>
            <a:ext cx="11658600" cy="367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DED28D5B-797A-4669-AFE5-2E0991E6B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Road map</a:t>
            </a:r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01F7DB0-E5FA-4D86-83EC-DDCAE0167578}"/>
              </a:ext>
            </a:extLst>
          </p:cNvPr>
          <p:cNvCxnSpPr/>
          <p:nvPr/>
        </p:nvCxnSpPr>
        <p:spPr>
          <a:xfrm flipH="1" flipV="1">
            <a:off x="5496047" y="2099979"/>
            <a:ext cx="165370" cy="535021"/>
          </a:xfrm>
          <a:prstGeom prst="line">
            <a:avLst/>
          </a:prstGeom>
          <a:ln w="28575">
            <a:solidFill>
              <a:srgbClr val="787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059D8A9B-5D25-4958-A0D4-CCF03647EB58}"/>
              </a:ext>
            </a:extLst>
          </p:cNvPr>
          <p:cNvSpPr txBox="1"/>
          <p:nvPr/>
        </p:nvSpPr>
        <p:spPr>
          <a:xfrm>
            <a:off x="5502586" y="2804483"/>
            <a:ext cx="556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2016</a:t>
            </a:r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CF775A0-CD3C-45F6-841C-EDEBA2D1F17E}"/>
              </a:ext>
            </a:extLst>
          </p:cNvPr>
          <p:cNvSpPr txBox="1"/>
          <p:nvPr/>
        </p:nvSpPr>
        <p:spPr>
          <a:xfrm>
            <a:off x="5244130" y="1826865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rgbClr val="97B2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YOLOV1</a:t>
            </a:r>
            <a:endParaRPr lang="zh-CN" altLang="en-US" sz="1400">
              <a:solidFill>
                <a:srgbClr val="97B2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C3B5479-EEB6-408C-B4AF-A5440A42A180}"/>
              </a:ext>
            </a:extLst>
          </p:cNvPr>
          <p:cNvSpPr txBox="1"/>
          <p:nvPr/>
        </p:nvSpPr>
        <p:spPr>
          <a:xfrm>
            <a:off x="2293471" y="5838957"/>
            <a:ext cx="7605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/>
              <a:t>Anchor Based Two-stage </a:t>
            </a:r>
            <a:r>
              <a:rPr lang="en-US" altLang="zh-CN" b="1">
                <a:sym typeface="Wingdings" panose="05000000000000000000" pitchFamily="2" charset="2"/>
              </a:rPr>
              <a:t> Anchor Based One-stage  Anchor Free</a:t>
            </a:r>
            <a:endParaRPr lang="zh-CN" altLang="en-US" b="1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B39F951-FCDB-4288-B340-7AA3AF9201B1}"/>
              </a:ext>
            </a:extLst>
          </p:cNvPr>
          <p:cNvCxnSpPr/>
          <p:nvPr/>
        </p:nvCxnSpPr>
        <p:spPr>
          <a:xfrm flipH="1" flipV="1">
            <a:off x="5333406" y="2113545"/>
            <a:ext cx="165370" cy="535021"/>
          </a:xfrm>
          <a:prstGeom prst="line">
            <a:avLst/>
          </a:prstGeom>
          <a:ln w="28575">
            <a:solidFill>
              <a:srgbClr val="787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CBD477F1-D903-466C-A331-12A8C488BCC6}"/>
              </a:ext>
            </a:extLst>
          </p:cNvPr>
          <p:cNvSpPr txBox="1"/>
          <p:nvPr/>
        </p:nvSpPr>
        <p:spPr>
          <a:xfrm>
            <a:off x="5091133" y="2806294"/>
            <a:ext cx="556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2015</a:t>
            </a:r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BB86A04-49F2-461E-A9E9-9E9873C8D9D3}"/>
              </a:ext>
            </a:extLst>
          </p:cNvPr>
          <p:cNvSpPr txBox="1"/>
          <p:nvPr/>
        </p:nvSpPr>
        <p:spPr>
          <a:xfrm>
            <a:off x="4421954" y="1818978"/>
            <a:ext cx="1098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rgbClr val="97B2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DenseBox</a:t>
            </a:r>
            <a:endParaRPr lang="zh-CN" altLang="en-US" sz="1400">
              <a:solidFill>
                <a:srgbClr val="97B2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551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9BBABF-BC7D-4F45-9B7E-941A3C67C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Anchor Based. Two Stage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F3F48B-E2B1-4A5E-9F91-5D89E4ED3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Rich feature hierarchies for accurate object detection and semantic segmentation, CVPR 2014</a:t>
            </a:r>
            <a:endParaRPr lang="zh-CN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125EED4-2403-48DF-8B29-D7C5D6BA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21" y="2986672"/>
            <a:ext cx="1019175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0892DD8-6610-4BE5-AFB4-2B1CE0DA3884}"/>
              </a:ext>
            </a:extLst>
          </p:cNvPr>
          <p:cNvSpPr txBox="1"/>
          <p:nvPr/>
        </p:nvSpPr>
        <p:spPr>
          <a:xfrm>
            <a:off x="5427011" y="5235177"/>
            <a:ext cx="103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R-CNN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285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2DC0A6-0AE8-459B-B0B2-42948CBFB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Anchor Based. Two Stage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A0D4C3-087C-4121-9256-B06AA6BB8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Spatial Pyramid Pooling in Deep Convolutional Networks for Visual Recognition,</a:t>
            </a:r>
            <a:r>
              <a:rPr lang="zh-CN" altLang="en-US"/>
              <a:t> </a:t>
            </a:r>
            <a:r>
              <a:rPr lang="en-US" altLang="zh-CN"/>
              <a:t>CVPR</a:t>
            </a:r>
            <a:r>
              <a:rPr lang="zh-CN" altLang="en-US"/>
              <a:t> </a:t>
            </a:r>
            <a:r>
              <a:rPr lang="en-US" altLang="zh-CN"/>
              <a:t>2014.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06189AA-FC95-44F2-8E8F-1A8903F87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866" y="2269361"/>
            <a:ext cx="5508124" cy="380767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980B0B7-5B3B-4874-92BD-B16C47561977}"/>
              </a:ext>
            </a:extLst>
          </p:cNvPr>
          <p:cNvSpPr txBox="1"/>
          <p:nvPr/>
        </p:nvSpPr>
        <p:spPr>
          <a:xfrm>
            <a:off x="5336452" y="6077035"/>
            <a:ext cx="96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SPPNet</a:t>
            </a:r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9D3963A-C1A6-4E64-A977-4DC2D9AC660C}"/>
              </a:ext>
            </a:extLst>
          </p:cNvPr>
          <p:cNvSpPr txBox="1"/>
          <p:nvPr/>
        </p:nvSpPr>
        <p:spPr>
          <a:xfrm>
            <a:off x="8859521" y="3803866"/>
            <a:ext cx="2763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RoI pooling predecessor</a:t>
            </a:r>
            <a:endParaRPr lang="zh-CN" altLang="en-US" b="1"/>
          </a:p>
        </p:txBody>
      </p:sp>
    </p:spTree>
    <p:extLst>
      <p:ext uri="{BB962C8B-B14F-4D97-AF65-F5344CB8AC3E}">
        <p14:creationId xmlns:p14="http://schemas.microsoft.com/office/powerpoint/2010/main" val="3124663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3FA689-0EC4-43AD-9C5A-9A13E0BF9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Anchor Based. Two Stage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B17F2B-CE4D-442E-AAEA-9C90D4636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Fast R-CNN, ICCV 2015.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42CE04-C67D-4A54-8097-B2C7B846A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030" y="2516203"/>
            <a:ext cx="7775390" cy="302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75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CB1E1C-8029-4E6D-A52F-DFB402DC8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Anchor Based. Two Stage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840BAA-AA4C-48B9-B5D0-DF92CF3D1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Faster R-CNN, NIPS 2015.</a:t>
            </a:r>
          </a:p>
          <a:p>
            <a:pPr lvl="1"/>
            <a:r>
              <a:rPr lang="en-US" altLang="zh-CN" b="1"/>
              <a:t>First use of anchor</a:t>
            </a:r>
          </a:p>
          <a:p>
            <a:pPr lvl="1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86A8AA-7C97-4452-BD7A-602A325AF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71" y="2323140"/>
            <a:ext cx="4223974" cy="44354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35FAA09-FAFE-4283-8982-C35EC8EFE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25411"/>
            <a:ext cx="5808203" cy="349425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5A38E97-67E5-4854-BF5E-6B54DC8D995F}"/>
              </a:ext>
            </a:extLst>
          </p:cNvPr>
          <p:cNvSpPr txBox="1"/>
          <p:nvPr/>
        </p:nvSpPr>
        <p:spPr>
          <a:xfrm>
            <a:off x="8516625" y="2111540"/>
            <a:ext cx="96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/>
              <a:t>RPN</a:t>
            </a:r>
            <a:endParaRPr lang="zh-CN" altLang="en-US" b="1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80F8538-8BC9-45BB-8D2D-38B0D9B74F17}"/>
              </a:ext>
            </a:extLst>
          </p:cNvPr>
          <p:cNvSpPr txBox="1"/>
          <p:nvPr/>
        </p:nvSpPr>
        <p:spPr>
          <a:xfrm>
            <a:off x="6715760" y="4087874"/>
            <a:ext cx="112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3*3 conv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8D08F05-442E-41AC-8877-DE74946F0D90}"/>
              </a:ext>
            </a:extLst>
          </p:cNvPr>
          <p:cNvSpPr txBox="1"/>
          <p:nvPr/>
        </p:nvSpPr>
        <p:spPr>
          <a:xfrm>
            <a:off x="6010753" y="3245463"/>
            <a:ext cx="112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1*1 conv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329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3255FE-13E0-4A83-A8F0-00BA3464B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Anchor Based. Two Stage</a:t>
            </a:r>
            <a:endParaRPr lang="zh-CN" altLang="en-US"/>
          </a:p>
        </p:txBody>
      </p:sp>
      <p:pic>
        <p:nvPicPr>
          <p:cNvPr id="6146" name="Picture 2" descr="preview">
            <a:extLst>
              <a:ext uri="{FF2B5EF4-FFF2-40B4-BE49-F238E27FC236}">
                <a16:creationId xmlns:a16="http://schemas.microsoft.com/office/drawing/2014/main" id="{9CBD9F84-E866-41F3-96DD-DCF41535A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58" y="1678940"/>
            <a:ext cx="9191625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545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8575">
          <a:solidFill>
            <a:srgbClr val="4169E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2123</TotalTime>
  <Words>483</Words>
  <Application>Microsoft Office PowerPoint</Application>
  <PresentationFormat>宽屏</PresentationFormat>
  <Paragraphs>107</Paragraphs>
  <Slides>19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等线</vt:lpstr>
      <vt:lpstr>等线 Light</vt:lpstr>
      <vt:lpstr>黑体</vt:lpstr>
      <vt:lpstr>Arial</vt:lpstr>
      <vt:lpstr>Consolas</vt:lpstr>
      <vt:lpstr>Times New Roman</vt:lpstr>
      <vt:lpstr>Office 主题​​</vt:lpstr>
      <vt:lpstr>Object detection in 20 years, 2001-2021</vt:lpstr>
      <vt:lpstr>Definition</vt:lpstr>
      <vt:lpstr>Popular Pipeline</vt:lpstr>
      <vt:lpstr>Road map</vt:lpstr>
      <vt:lpstr>Anchor Based. Two Stage</vt:lpstr>
      <vt:lpstr>Anchor Based. Two Stage</vt:lpstr>
      <vt:lpstr>Anchor Based. Two Stage</vt:lpstr>
      <vt:lpstr>Anchor Based. Two Stage</vt:lpstr>
      <vt:lpstr>Anchor Based. Two Stage</vt:lpstr>
      <vt:lpstr>Anchor Based. Two Stage</vt:lpstr>
      <vt:lpstr>Anchor Based. Two Stage</vt:lpstr>
      <vt:lpstr>Anchor Based. One Stage</vt:lpstr>
      <vt:lpstr>Anchor Based. One Stage</vt:lpstr>
      <vt:lpstr>Anchor Based. One Stage</vt:lpstr>
      <vt:lpstr>Anchor Based. One Stage</vt:lpstr>
      <vt:lpstr>Anchor Based. One Stage</vt:lpstr>
      <vt:lpstr>Anchor Based. One Stage</vt:lpstr>
      <vt:lpstr>Anchor Free</vt:lpstr>
      <vt:lpstr>Anchor Free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GraphFPN: Graph Feature Pyramid Network for Object Detection, ICCV 2021</dc:title>
  <dc:creator>Roger einstein</dc:creator>
  <cp:lastModifiedBy>Roger einstein</cp:lastModifiedBy>
  <cp:revision>167</cp:revision>
  <dcterms:created xsi:type="dcterms:W3CDTF">2021-09-04T02:10:48Z</dcterms:created>
  <dcterms:modified xsi:type="dcterms:W3CDTF">2022-01-15T14:30:53Z</dcterms:modified>
</cp:coreProperties>
</file>